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Montserrat"/>
      <p:regular r:id="rId6"/>
      <p:bold r:id="rId7"/>
      <p:italic r:id="rId8"/>
      <p:boldItalic r:id="rId9"/>
    </p:embeddedFont>
    <p:embeddedFont>
      <p:font typeface="Montserrat Medium"/>
      <p:regular r:id="rId10"/>
      <p:bold r:id="rId11"/>
      <p:italic r:id="rId12"/>
      <p:boldItalic r:id="rId13"/>
    </p:embeddedFont>
    <p:embeddedFont>
      <p:font typeface="Arial Bl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TSK/jNMJSph3QH1ZW6+27iSqi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bold.fntdata"/><Relationship Id="rId10" Type="http://schemas.openxmlformats.org/officeDocument/2006/relationships/font" Target="fonts/MontserratMedium-regular.fntdata"/><Relationship Id="rId13" Type="http://schemas.openxmlformats.org/officeDocument/2006/relationships/font" Target="fonts/MontserratMedium-boldItalic.fntdata"/><Relationship Id="rId12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15" Type="http://customschemas.google.com/relationships/presentationmetadata" Target="metadata"/><Relationship Id="rId14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514600" y="600075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315309" y="3171825"/>
            <a:ext cx="8592207" cy="3342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100"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4781584" y="2796920"/>
            <a:ext cx="4744404" cy="724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50" lIns="62325" spcFirstLastPara="1" rIns="62325" wrap="square" tIns="31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9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 Ps</a:t>
            </a:r>
            <a:r>
              <a:rPr b="0" i="0" lang="en-US" sz="1636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— product, pricing, place, promotion, physical evidence, people, and processes</a:t>
            </a:r>
            <a:endParaRPr b="0" i="0" sz="122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781583" y="5544817"/>
            <a:ext cx="4852796" cy="724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50" lIns="62325" spcFirstLastPara="1" rIns="62325" wrap="square" tIns="31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9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Es</a:t>
            </a:r>
            <a:r>
              <a:rPr b="0" i="0" lang="en-US" sz="1636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— experience, everyplace, exchange and evangelism (or experience, engagement, exclusivity and emotion).</a:t>
            </a:r>
            <a:endParaRPr b="0" i="0" sz="122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0016" y="6244661"/>
            <a:ext cx="1679864" cy="467591"/>
          </a:xfrm>
          <a:prstGeom prst="rect">
            <a:avLst/>
          </a:prstGeom>
          <a:noFill/>
          <a:ln>
            <a:noFill/>
          </a:ln>
          <a:effectLst>
            <a:outerShdw blurRad="112630" sx="99000" rotWithShape="0" algn="ctr" dir="2100000" dist="262542" sy="99000">
              <a:srgbClr val="000000">
                <a:alpha val="9019"/>
              </a:srgbClr>
            </a:outerShdw>
          </a:effectLst>
        </p:spPr>
      </p:pic>
      <p:sp>
        <p:nvSpPr>
          <p:cNvPr id="92" name="Google Shape;92;p1"/>
          <p:cNvSpPr txBox="1"/>
          <p:nvPr/>
        </p:nvSpPr>
        <p:spPr>
          <a:xfrm>
            <a:off x="1665636" y="217289"/>
            <a:ext cx="8448986" cy="467591"/>
          </a:xfrm>
          <a:prstGeom prst="rect">
            <a:avLst/>
          </a:prstGeom>
          <a:noFill/>
          <a:ln>
            <a:noFill/>
          </a:ln>
        </p:spPr>
        <p:txBody>
          <a:bodyPr anchorCtr="0" anchor="t" bIns="31150" lIns="62325" spcFirstLastPara="1" rIns="62325" wrap="square" tIns="3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27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Brandscape</a:t>
            </a:r>
            <a:endParaRPr b="1" sz="2727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35439" l="19760" r="74803" t="18508"/>
          <a:stretch/>
        </p:blipFill>
        <p:spPr>
          <a:xfrm>
            <a:off x="0" y="0"/>
            <a:ext cx="12953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0739846" y="6244661"/>
            <a:ext cx="4502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50" lIns="62325" spcFirstLastPara="1" rIns="62325" wrap="square" tIns="3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9"/>
              <a:buFont typeface="Arial"/>
              <a:buNone/>
            </a:pPr>
            <a:fld id="{00000000-1234-1234-1234-123412341234}" type="slidenum">
              <a:rPr b="0" i="0" lang="en-US" sz="122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1227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869698" y="6421215"/>
            <a:ext cx="6450357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31150" lIns="62325" spcFirstLastPara="1" rIns="62325" wrap="square" tIns="31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95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©2024 RedRover Sales &amp; Marketing Strategy Proprietary Information — Do Not Copy or Reproduce</a:t>
            </a:r>
            <a:endParaRPr/>
          </a:p>
        </p:txBody>
      </p:sp>
      <p:cxnSp>
        <p:nvCxnSpPr>
          <p:cNvPr id="96" name="Google Shape;96;p1"/>
          <p:cNvCxnSpPr/>
          <p:nvPr/>
        </p:nvCxnSpPr>
        <p:spPr>
          <a:xfrm>
            <a:off x="6391922" y="451084"/>
            <a:ext cx="0" cy="58180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7" name="Google Shape;97;p1"/>
          <p:cNvCxnSpPr/>
          <p:nvPr/>
        </p:nvCxnSpPr>
        <p:spPr>
          <a:xfrm rot="10800000">
            <a:off x="2319948" y="3233691"/>
            <a:ext cx="8419898" cy="2824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98" name="Google Shape;98;p1"/>
          <p:cNvSpPr/>
          <p:nvPr/>
        </p:nvSpPr>
        <p:spPr>
          <a:xfrm>
            <a:off x="1748901" y="923278"/>
            <a:ext cx="168675" cy="1686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748901" y="1199966"/>
            <a:ext cx="168675" cy="168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748901" y="1464815"/>
            <a:ext cx="168675" cy="168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748901" y="1738541"/>
            <a:ext cx="168675" cy="168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748901" y="2012267"/>
            <a:ext cx="168675" cy="1686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930078" y="853726"/>
            <a:ext cx="14782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1927214" y="1140789"/>
            <a:ext cx="12089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 1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1921327" y="1413196"/>
            <a:ext cx="12089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 2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915168" y="1685109"/>
            <a:ext cx="12089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 3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1927213" y="1956740"/>
            <a:ext cx="12089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 4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2299336" y="3442173"/>
            <a:ext cx="29017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Consideration 1 (Low End)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9130832" y="3513713"/>
            <a:ext cx="29418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Consideration 1 (High End)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6505767" y="5850982"/>
            <a:ext cx="29017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Consideration 2 (Low End)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6505767" y="683347"/>
            <a:ext cx="29418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Consideration 2 (High End)</a:t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6305754" y="2595226"/>
            <a:ext cx="168675" cy="1686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6305754" y="2871914"/>
            <a:ext cx="168675" cy="168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6305754" y="3136763"/>
            <a:ext cx="168675" cy="168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6305754" y="3410489"/>
            <a:ext cx="168675" cy="168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6305754" y="3684215"/>
            <a:ext cx="168675" cy="1686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2024-02-07T20:20:39Z</dcterms:created>
  <dc:creator>Ashley Sullivan</dc:creator>
</cp:coreProperties>
</file>